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61" r:id="rId3"/>
    <p:sldId id="265" r:id="rId4"/>
    <p:sldId id="331" r:id="rId5"/>
    <p:sldId id="333" r:id="rId6"/>
    <p:sldId id="334" r:id="rId7"/>
    <p:sldId id="335" r:id="rId8"/>
    <p:sldId id="336" r:id="rId9"/>
    <p:sldId id="275" r:id="rId10"/>
    <p:sldId id="337" r:id="rId11"/>
    <p:sldId id="285" r:id="rId12"/>
    <p:sldId id="330" r:id="rId13"/>
    <p:sldId id="293" r:id="rId14"/>
    <p:sldId id="297" r:id="rId15"/>
    <p:sldId id="332" r:id="rId16"/>
    <p:sldId id="301" r:id="rId17"/>
    <p:sldId id="305" r:id="rId18"/>
    <p:sldId id="309" r:id="rId19"/>
    <p:sldId id="313" r:id="rId20"/>
    <p:sldId id="323"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lvl1pPr>
    <a:lvl2pPr marL="0" marR="0" indent="22860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lvl2pPr>
    <a:lvl3pPr marL="0" marR="0" indent="45720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lvl3pPr>
    <a:lvl4pPr marL="0" marR="0" indent="68580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lvl4pPr>
    <a:lvl5pPr marL="0" marR="0" indent="91440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lvl5pPr>
    <a:lvl6pPr marL="0" marR="0" indent="114300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lvl6pPr>
    <a:lvl7pPr marL="0" marR="0" indent="137160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lvl7pPr>
    <a:lvl8pPr marL="0" marR="0" indent="160020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lvl8pPr>
    <a:lvl9pPr marL="0" marR="0" indent="182880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sap SemiBold"/>
        <a:ea typeface="Asap SemiBold"/>
        <a:cs typeface="Asap SemiBold"/>
        <a:sym typeface="Asap SemiBold"/>
      </a:defRPr>
    </a:lvl9pPr>
  </p:defaultTextStyle>
  <p:extLst>
    <p:ext uri="{EFAFB233-063F-42B5-8137-9DF3F51BA10A}">
      <p15:sldGuideLst xmlns:p15="http://schemas.microsoft.com/office/powerpoint/2012/main"/>
    </p:ext>
  </p:extLst>
</p:presentation>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13D"/>
        </a:solidFill>
        <a:effectLst/>
      </p:bgPr>
    </p:bg>
    <p:spTree>
      <p:nvGrpSpPr>
        <p:cNvPr id="1" name=""/>
        <p:cNvGrpSpPr/>
        <p:nvPr/>
      </p:nvGrpSpPr>
      <p:grpSpPr>
        <a:xfrm>
          <a:off x="0" y="0"/>
          <a:ext cx="0" cy="0"/>
          <a:chOff x="0" y="0"/>
          <a:chExt cx="0" cy="0"/>
        </a:xfrm>
      </p:grpSpPr>
      <p:pic>
        <p:nvPicPr>
          <p:cNvPr id="123" name="New York (1).png" descr="New York (1).png"/>
          <p:cNvPicPr>
            <a:picLocks noChangeAspect="1"/>
          </p:cNvPicPr>
          <p:nvPr/>
        </p:nvPicPr>
        <p:blipFill>
          <a:blip r:embed="rId2"/>
          <a:srcRect r="8379"/>
          <a:stretch>
            <a:fillRect/>
          </a:stretch>
        </p:blipFill>
        <p:spPr>
          <a:xfrm>
            <a:off x="525041" y="-50783"/>
            <a:ext cx="23888863" cy="13749844"/>
          </a:xfrm>
          <a:prstGeom prst="rect">
            <a:avLst/>
          </a:prstGeom>
          <a:ln w="12700">
            <a:miter lim="400000"/>
          </a:ln>
        </p:spPr>
      </p:pic>
      <p:sp>
        <p:nvSpPr>
          <p:cNvPr id="119" name="Rebecca Long"/>
          <p:cNvSpPr txBox="1"/>
          <p:nvPr/>
        </p:nvSpPr>
        <p:spPr>
          <a:xfrm>
            <a:off x="1658259" y="9222081"/>
            <a:ext cx="2357440" cy="524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914400">
              <a:lnSpc>
                <a:spcPct val="85000"/>
              </a:lnSpc>
              <a:defRPr spc="-59">
                <a:solidFill>
                  <a:srgbClr val="01CF89"/>
                </a:solidFill>
                <a:latin typeface="+mn-lt"/>
                <a:ea typeface="+mn-ea"/>
                <a:cs typeface="+mn-cs"/>
                <a:sym typeface="Spartan Bold"/>
              </a:defRPr>
            </a:lvl1pPr>
          </a:lstStyle>
          <a:p>
            <a:r>
              <a:rPr lang="es-EC" dirty="0"/>
              <a:t>Darío Cabezas</a:t>
            </a:r>
            <a:endParaRPr dirty="0"/>
          </a:p>
        </p:txBody>
      </p:sp>
      <p:sp>
        <p:nvSpPr>
          <p:cNvPr id="120" name="Master’s Thesis Presentation"/>
          <p:cNvSpPr txBox="1"/>
          <p:nvPr/>
        </p:nvSpPr>
        <p:spPr>
          <a:xfrm>
            <a:off x="1658259" y="10629110"/>
            <a:ext cx="4828069" cy="4192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914400">
              <a:lnSpc>
                <a:spcPct val="85000"/>
              </a:lnSpc>
              <a:defRPr sz="2400" spc="-44">
                <a:solidFill>
                  <a:srgbClr val="01CF89"/>
                </a:solidFill>
                <a:latin typeface="Spartan Thin Medium"/>
                <a:ea typeface="Spartan Thin Medium"/>
                <a:cs typeface="Spartan Thin Medium"/>
                <a:sym typeface="Spartan Thin Medium"/>
              </a:defRPr>
            </a:lvl1pPr>
          </a:lstStyle>
          <a:p>
            <a:r>
              <a:rPr lang="es-EC" dirty="0" err="1"/>
              <a:t>Analysis</a:t>
            </a:r>
            <a:r>
              <a:rPr lang="es-EC" dirty="0"/>
              <a:t> </a:t>
            </a:r>
            <a:r>
              <a:rPr lang="es-EC" dirty="0" err="1"/>
              <a:t>Of</a:t>
            </a:r>
            <a:r>
              <a:rPr lang="es-EC" dirty="0"/>
              <a:t> </a:t>
            </a:r>
            <a:r>
              <a:rPr lang="es-EC" dirty="0" err="1"/>
              <a:t>Algorithm</a:t>
            </a:r>
            <a:r>
              <a:rPr lang="es-EC" dirty="0"/>
              <a:t> Final Project</a:t>
            </a:r>
            <a:endParaRPr dirty="0"/>
          </a:p>
        </p:txBody>
      </p:sp>
      <p:sp>
        <p:nvSpPr>
          <p:cNvPr id="121" name="Eastern New York University"/>
          <p:cNvSpPr txBox="1"/>
          <p:nvPr/>
        </p:nvSpPr>
        <p:spPr>
          <a:xfrm>
            <a:off x="1658259" y="11223037"/>
            <a:ext cx="4828069" cy="4192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914400">
              <a:lnSpc>
                <a:spcPct val="85000"/>
              </a:lnSpc>
              <a:defRPr sz="2400" spc="-44">
                <a:solidFill>
                  <a:srgbClr val="01CF89"/>
                </a:solidFill>
                <a:latin typeface="Spartan Thin Medium"/>
                <a:ea typeface="Spartan Thin Medium"/>
                <a:cs typeface="Spartan Thin Medium"/>
                <a:sym typeface="Spartan Thin Medium"/>
              </a:defRPr>
            </a:lvl1pPr>
          </a:lstStyle>
          <a:p>
            <a:r>
              <a:rPr lang="es-EC" dirty="0" err="1"/>
              <a:t>Yachay</a:t>
            </a:r>
            <a:r>
              <a:rPr lang="es-EC" dirty="0"/>
              <a:t> </a:t>
            </a:r>
            <a:r>
              <a:rPr lang="es-EC" dirty="0" err="1"/>
              <a:t>Tech</a:t>
            </a:r>
            <a:r>
              <a:rPr lang="es-EC" dirty="0"/>
              <a:t> </a:t>
            </a:r>
            <a:r>
              <a:rPr lang="es-EC" dirty="0" err="1"/>
              <a:t>University</a:t>
            </a:r>
            <a:endParaRPr dirty="0"/>
          </a:p>
        </p:txBody>
      </p:sp>
      <p:sp>
        <p:nvSpPr>
          <p:cNvPr id="122" name="December 2021"/>
          <p:cNvSpPr txBox="1"/>
          <p:nvPr/>
        </p:nvSpPr>
        <p:spPr>
          <a:xfrm>
            <a:off x="1658259" y="11816964"/>
            <a:ext cx="4828069" cy="4192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914400">
              <a:lnSpc>
                <a:spcPct val="85000"/>
              </a:lnSpc>
              <a:defRPr sz="2400" spc="-44">
                <a:solidFill>
                  <a:srgbClr val="01CF89"/>
                </a:solidFill>
                <a:latin typeface="Spartan Thin Medium"/>
                <a:ea typeface="Spartan Thin Medium"/>
                <a:cs typeface="Spartan Thin Medium"/>
                <a:sym typeface="Spartan Thin Medium"/>
              </a:defRPr>
            </a:lvl1pPr>
          </a:lstStyle>
          <a:p>
            <a:r>
              <a:rPr lang="es-EC" dirty="0" err="1"/>
              <a:t>July</a:t>
            </a:r>
            <a:r>
              <a:rPr lang="es-EC" dirty="0"/>
              <a:t> 2021</a:t>
            </a:r>
            <a:endParaRPr dirty="0"/>
          </a:p>
        </p:txBody>
      </p:sp>
      <p:sp>
        <p:nvSpPr>
          <p:cNvPr id="124" name="Masters of Urban…"/>
          <p:cNvSpPr txBox="1"/>
          <p:nvPr/>
        </p:nvSpPr>
        <p:spPr>
          <a:xfrm>
            <a:off x="1570095" y="708193"/>
            <a:ext cx="9473234" cy="50270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r" defTabSz="914400">
              <a:defRPr sz="8000" spc="-148">
                <a:solidFill>
                  <a:srgbClr val="01CF89"/>
                </a:solidFill>
                <a:latin typeface="+mn-lt"/>
                <a:ea typeface="+mn-ea"/>
                <a:cs typeface="+mn-cs"/>
                <a:sym typeface="Spartan Bold"/>
              </a:defRPr>
            </a:pPr>
            <a:r>
              <a:rPr lang="en-US" dirty="0"/>
              <a:t>Implementation of </a:t>
            </a:r>
          </a:p>
          <a:p>
            <a:pPr algn="r" defTabSz="914400">
              <a:defRPr sz="8000" spc="-148">
                <a:solidFill>
                  <a:srgbClr val="01CF89"/>
                </a:solidFill>
                <a:latin typeface="+mn-lt"/>
                <a:ea typeface="+mn-ea"/>
                <a:cs typeface="+mn-cs"/>
                <a:sym typeface="Spartan Bold"/>
              </a:defRPr>
            </a:pPr>
            <a:r>
              <a:rPr lang="en-US" dirty="0"/>
              <a:t>Self-Organizing Maps </a:t>
            </a:r>
          </a:p>
          <a:p>
            <a:pPr algn="r" defTabSz="914400">
              <a:defRPr sz="8000" spc="-148">
                <a:solidFill>
                  <a:srgbClr val="01CF89"/>
                </a:solidFill>
                <a:latin typeface="+mn-lt"/>
                <a:ea typeface="+mn-ea"/>
                <a:cs typeface="+mn-cs"/>
                <a:sym typeface="Spartan Bold"/>
              </a:defRPr>
            </a:pPr>
            <a:r>
              <a:rPr lang="en-US" dirty="0"/>
              <a:t>with Python to process </a:t>
            </a:r>
          </a:p>
          <a:p>
            <a:pPr algn="r" defTabSz="914400">
              <a:defRPr sz="8000" spc="-148">
                <a:solidFill>
                  <a:srgbClr val="01CF89"/>
                </a:solidFill>
                <a:latin typeface="+mn-lt"/>
                <a:ea typeface="+mn-ea"/>
                <a:cs typeface="+mn-cs"/>
                <a:sym typeface="Spartan Bold"/>
              </a:defRPr>
            </a:pPr>
            <a:r>
              <a:rPr lang="en-US" dirty="0"/>
              <a:t>COVID-19 databases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Line"/>
          <p:cNvSpPr/>
          <p:nvPr/>
        </p:nvSpPr>
        <p:spPr>
          <a:xfrm>
            <a:off x="605733" y="1250212"/>
            <a:ext cx="23172533" cy="1"/>
          </a:xfrm>
          <a:prstGeom prst="line">
            <a:avLst/>
          </a:prstGeom>
          <a:ln w="25400">
            <a:solidFill>
              <a:srgbClr val="00013D"/>
            </a:solidFill>
            <a:miter lim="400000"/>
          </a:ln>
        </p:spPr>
        <p:txBody>
          <a:bodyPr lIns="0" tIns="0" rIns="0" bIns="0" anchor="ctr"/>
          <a:lstStyle/>
          <a:p>
            <a:pPr algn="ctr">
              <a:defRPr>
                <a:latin typeface="Helvetica Neue Medium"/>
                <a:ea typeface="Helvetica Neue Medium"/>
                <a:cs typeface="Helvetica Neue Medium"/>
                <a:sym typeface="Helvetica Neue Medium"/>
              </a:defRPr>
            </a:pPr>
            <a:endParaRPr/>
          </a:p>
        </p:txBody>
      </p:sp>
      <p:sp>
        <p:nvSpPr>
          <p:cNvPr id="156" name="About"/>
          <p:cNvSpPr txBox="1"/>
          <p:nvPr/>
        </p:nvSpPr>
        <p:spPr>
          <a:xfrm>
            <a:off x="614423" y="1562022"/>
            <a:ext cx="6159478" cy="3771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914400">
              <a:defRPr sz="2000" spc="-37">
                <a:solidFill>
                  <a:srgbClr val="00013D"/>
                </a:solidFill>
                <a:latin typeface="Spartan Thin Medium"/>
                <a:ea typeface="Spartan Thin Medium"/>
                <a:cs typeface="Spartan Thin Medium"/>
                <a:sym typeface="Spartan Thin Medium"/>
              </a:defRPr>
            </a:lvl1pPr>
          </a:lstStyle>
          <a:p>
            <a:r>
              <a:t>About</a:t>
            </a:r>
          </a:p>
        </p:txBody>
      </p:sp>
      <p:sp>
        <p:nvSpPr>
          <p:cNvPr id="157" name="Cras mattis iudicium purus sit amet fermentum. Quid securi etiam tamquam eu fugiat nulla pariatur. Plura mihi bona sunt, inclinet, amari petere vellent. Praeterea iter est quasdam res quas ex communi. Non equidem invideo, miror magis posuere velit aliquet.…"/>
          <p:cNvSpPr txBox="1"/>
          <p:nvPr/>
        </p:nvSpPr>
        <p:spPr>
          <a:xfrm>
            <a:off x="1270000" y="6240486"/>
            <a:ext cx="6159478" cy="6737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defTabSz="914400">
              <a:lnSpc>
                <a:spcPct val="85000"/>
              </a:lnSpc>
              <a:defRPr sz="2400" spc="-44">
                <a:solidFill>
                  <a:srgbClr val="00013D"/>
                </a:solidFill>
                <a:latin typeface="Spartan Thin Medium"/>
                <a:ea typeface="Spartan Thin Medium"/>
                <a:cs typeface="Spartan Thin Medium"/>
                <a:sym typeface="Spartan Thin Medium"/>
              </a:defRPr>
            </a:pPr>
            <a:r>
              <a:rPr lang="en-US" dirty="0"/>
              <a:t>Is it possible to create a SOM-type algorithm in Python to process Covid-19 pandemic data?</a:t>
            </a:r>
          </a:p>
          <a:p>
            <a:pPr defTabSz="914400">
              <a:lnSpc>
                <a:spcPct val="85000"/>
              </a:lnSpc>
              <a:defRPr sz="2400" spc="-44">
                <a:solidFill>
                  <a:srgbClr val="00013D"/>
                </a:solidFill>
                <a:latin typeface="Spartan Thin Medium"/>
                <a:ea typeface="Spartan Thin Medium"/>
                <a:cs typeface="Spartan Thin Medium"/>
                <a:sym typeface="Spartan Thin Medium"/>
              </a:defRPr>
            </a:pPr>
            <a:endParaRPr lang="en-US" dirty="0"/>
          </a:p>
          <a:p>
            <a:pPr defTabSz="914400">
              <a:lnSpc>
                <a:spcPct val="85000"/>
              </a:lnSpc>
              <a:defRPr sz="2400" spc="-44">
                <a:solidFill>
                  <a:srgbClr val="00013D"/>
                </a:solidFill>
                <a:latin typeface="Spartan Thin Medium"/>
                <a:ea typeface="Spartan Thin Medium"/>
                <a:cs typeface="Spartan Thin Medium"/>
                <a:sym typeface="Spartan Thin Medium"/>
              </a:defRPr>
            </a:pPr>
            <a:r>
              <a:rPr lang="en-US" dirty="0"/>
              <a:t>Python</a:t>
            </a:r>
          </a:p>
          <a:p>
            <a:pPr defTabSz="914400">
              <a:lnSpc>
                <a:spcPct val="85000"/>
              </a:lnSpc>
              <a:defRPr sz="2400" spc="-44">
                <a:solidFill>
                  <a:srgbClr val="00013D"/>
                </a:solidFill>
                <a:latin typeface="Spartan Thin Medium"/>
                <a:ea typeface="Spartan Thin Medium"/>
                <a:cs typeface="Spartan Thin Medium"/>
                <a:sym typeface="Spartan Thin Medium"/>
              </a:defRPr>
            </a:pPr>
            <a:endParaRPr lang="en-US" dirty="0"/>
          </a:p>
          <a:p>
            <a:pPr defTabSz="914400">
              <a:lnSpc>
                <a:spcPct val="85000"/>
              </a:lnSpc>
              <a:defRPr sz="2400" spc="-44">
                <a:solidFill>
                  <a:srgbClr val="00013D"/>
                </a:solidFill>
                <a:latin typeface="Spartan Thin Medium"/>
                <a:ea typeface="Spartan Thin Medium"/>
                <a:cs typeface="Spartan Thin Medium"/>
                <a:sym typeface="Spartan Thin Medium"/>
              </a:defRPr>
            </a:pPr>
            <a:r>
              <a:rPr lang="en-US" dirty="0"/>
              <a:t>Python is an interpreted programming language whose main philosophy is to be readable by anyone with basic programming skills.</a:t>
            </a:r>
          </a:p>
          <a:p>
            <a:pPr defTabSz="914400">
              <a:lnSpc>
                <a:spcPct val="85000"/>
              </a:lnSpc>
              <a:defRPr sz="2400" spc="-44">
                <a:solidFill>
                  <a:srgbClr val="00013D"/>
                </a:solidFill>
                <a:latin typeface="Spartan Thin Medium"/>
                <a:ea typeface="Spartan Thin Medium"/>
                <a:cs typeface="Spartan Thin Medium"/>
                <a:sym typeface="Spartan Thin Medium"/>
              </a:defRPr>
            </a:pPr>
            <a:endParaRPr lang="en-US" dirty="0"/>
          </a:p>
          <a:p>
            <a:pPr defTabSz="914400">
              <a:lnSpc>
                <a:spcPct val="85000"/>
              </a:lnSpc>
              <a:defRPr sz="2400" spc="-44">
                <a:solidFill>
                  <a:srgbClr val="00013D"/>
                </a:solidFill>
                <a:latin typeface="Spartan Thin Medium"/>
                <a:ea typeface="Spartan Thin Medium"/>
                <a:cs typeface="Spartan Thin Medium"/>
                <a:sym typeface="Spartan Thin Medium"/>
              </a:defRPr>
            </a:pPr>
            <a:r>
              <a:rPr lang="en-US" dirty="0"/>
              <a:t>Wolfram Alpha Repository</a:t>
            </a:r>
          </a:p>
          <a:p>
            <a:pPr defTabSz="914400">
              <a:lnSpc>
                <a:spcPct val="85000"/>
              </a:lnSpc>
              <a:defRPr sz="2400" spc="-44">
                <a:solidFill>
                  <a:srgbClr val="00013D"/>
                </a:solidFill>
                <a:latin typeface="Spartan Thin Medium"/>
                <a:ea typeface="Spartan Thin Medium"/>
                <a:cs typeface="Spartan Thin Medium"/>
                <a:sym typeface="Spartan Thin Medium"/>
              </a:defRPr>
            </a:pPr>
            <a:endParaRPr lang="en-US" dirty="0"/>
          </a:p>
          <a:p>
            <a:pPr defTabSz="914400">
              <a:lnSpc>
                <a:spcPct val="85000"/>
              </a:lnSpc>
              <a:defRPr sz="2400" spc="-44">
                <a:solidFill>
                  <a:srgbClr val="00013D"/>
                </a:solidFill>
                <a:latin typeface="Spartan Thin Medium"/>
                <a:ea typeface="Spartan Thin Medium"/>
                <a:cs typeface="Spartan Thin Medium"/>
                <a:sym typeface="Spartan Thin Medium"/>
              </a:defRPr>
            </a:pPr>
            <a:r>
              <a:rPr lang="en-US" sz="2400" spc="-44" dirty="0">
                <a:solidFill>
                  <a:srgbClr val="00013D"/>
                </a:solidFill>
                <a:latin typeface="Spartan Thin Medium"/>
              </a:rPr>
              <a:t>The Wolfram Data Repository is a curated cloud repository of computable data resources, all set up to be instantly usable in the Wolfram Language. The Data Repository includes a growing number of numerical, textual, image, and other data resources from a very wide range of application areas. </a:t>
            </a:r>
            <a:endParaRPr sz="2400" spc="-44" dirty="0">
              <a:solidFill>
                <a:srgbClr val="00013D"/>
              </a:solidFill>
              <a:latin typeface="Spartan Thin Medium"/>
            </a:endParaRPr>
          </a:p>
        </p:txBody>
      </p:sp>
      <p:sp>
        <p:nvSpPr>
          <p:cNvPr id="158" name="Problem…"/>
          <p:cNvSpPr txBox="1"/>
          <p:nvPr/>
        </p:nvSpPr>
        <p:spPr>
          <a:xfrm>
            <a:off x="1270000" y="3268980"/>
            <a:ext cx="5732103" cy="27076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914400">
              <a:lnSpc>
                <a:spcPct val="90000"/>
              </a:lnSpc>
              <a:defRPr sz="8000" spc="-148">
                <a:solidFill>
                  <a:srgbClr val="00013D"/>
                </a:solidFill>
                <a:latin typeface="+mn-lt"/>
                <a:ea typeface="+mn-ea"/>
                <a:cs typeface="+mn-cs"/>
                <a:sym typeface="Spartan Bold"/>
              </a:defRPr>
            </a:pPr>
            <a:r>
              <a:rPr dirty="0"/>
              <a:t>Problem</a:t>
            </a:r>
          </a:p>
          <a:p>
            <a:pPr defTabSz="914400">
              <a:lnSpc>
                <a:spcPct val="90000"/>
              </a:lnSpc>
              <a:defRPr sz="8000" spc="-148">
                <a:solidFill>
                  <a:srgbClr val="00013D"/>
                </a:solidFill>
                <a:latin typeface="+mn-lt"/>
                <a:ea typeface="+mn-ea"/>
                <a:cs typeface="+mn-cs"/>
                <a:sym typeface="Spartan Bold"/>
              </a:defRPr>
            </a:pPr>
            <a:r>
              <a:rPr dirty="0"/>
              <a:t>Statement</a:t>
            </a:r>
          </a:p>
        </p:txBody>
      </p:sp>
      <p:pic>
        <p:nvPicPr>
          <p:cNvPr id="159" name="Image" descr="Image"/>
          <p:cNvPicPr>
            <a:picLocks/>
          </p:cNvPicPr>
          <p:nvPr/>
        </p:nvPicPr>
        <p:blipFill>
          <a:blip r:embed="rId2"/>
          <a:stretch>
            <a:fillRect/>
          </a:stretch>
        </p:blipFill>
        <p:spPr>
          <a:xfrm>
            <a:off x="8229600" y="2794000"/>
            <a:ext cx="14888667" cy="10160000"/>
          </a:xfrm>
          <a:prstGeom prst="rect">
            <a:avLst/>
          </a:prstGeom>
          <a:ln w="12700">
            <a:miter lim="400000"/>
          </a:ln>
        </p:spPr>
      </p:pic>
      <p:sp>
        <p:nvSpPr>
          <p:cNvPr id="9" name="Masters of Urban Landscape Thesis">
            <a:extLst>
              <a:ext uri="{FF2B5EF4-FFF2-40B4-BE49-F238E27FC236}">
                <a16:creationId xmlns:a16="http://schemas.microsoft.com/office/drawing/2014/main" id="{D6710932-4ECD-43C6-95E3-C9C6380E6777}"/>
              </a:ext>
            </a:extLst>
          </p:cNvPr>
          <p:cNvSpPr txBox="1"/>
          <p:nvPr/>
        </p:nvSpPr>
        <p:spPr>
          <a:xfrm>
            <a:off x="614423" y="479308"/>
            <a:ext cx="8604222"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defTabSz="914400">
              <a:defRPr sz="2000" spc="-37">
                <a:solidFill>
                  <a:srgbClr val="00013D"/>
                </a:solidFill>
                <a:latin typeface="+mn-lt"/>
                <a:ea typeface="+mn-ea"/>
                <a:cs typeface="+mn-cs"/>
                <a:sym typeface="Spartan Bold"/>
              </a:defRPr>
            </a:lvl1pPr>
          </a:lstStyle>
          <a:p>
            <a:r>
              <a:rPr lang="en-US" dirty="0"/>
              <a:t>Implementation of Self-Organizing Maps with Python to process COVID-19 databases</a:t>
            </a:r>
            <a:endParaRPr dirty="0"/>
          </a:p>
        </p:txBody>
      </p:sp>
      <p:pic>
        <p:nvPicPr>
          <p:cNvPr id="3" name="Imagen 2">
            <a:extLst>
              <a:ext uri="{FF2B5EF4-FFF2-40B4-BE49-F238E27FC236}">
                <a16:creationId xmlns:a16="http://schemas.microsoft.com/office/drawing/2014/main" id="{24541B68-14E0-48D5-9EF8-6B88CD42BEC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29600" y="2887304"/>
            <a:ext cx="14911205" cy="9951609"/>
          </a:xfrm>
          <a:prstGeom prst="rect">
            <a:avLst/>
          </a:prstGeom>
        </p:spPr>
      </p:pic>
    </p:spTree>
  </p:cSld>
  <p:clrMapOvr>
    <a:masterClrMapping/>
  </p:clrMapOvr>
  <p:transition spd="med"/>
</p:sld>
</file>

<file path=docProps/app.xml><?xml version="1.0" encoding="utf-8"?>
<Properties xmlns="http://schemas.openxmlformats.org/officeDocument/2006/extended-properties" xmlns:vt="http://schemas.openxmlformats.org/officeDocument/2006/docPropsVTypes">
  <TotalTime>234</TotalTime>
  <Words>774</Words>
  <Application>Microsoft Office PowerPoint</Application>
  <PresentationFormat>Personalizado</PresentationFormat>
  <Paragraphs>69</Paragraphs>
  <Slides>20</Slides>
  <Notes>1</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20</vt:i4>
      </vt:variant>
    </vt:vector>
  </HeadingPairs>
  <TitlesOfParts>
    <vt:vector size="29" baseType="lpstr">
      <vt:lpstr>Arial</vt:lpstr>
      <vt:lpstr>Asap Regular</vt:lpstr>
      <vt:lpstr>Asap SemiBold</vt:lpstr>
      <vt:lpstr>Helvetica Neue</vt:lpstr>
      <vt:lpstr>Helvetica Neue Light</vt:lpstr>
      <vt:lpstr>Helvetica Neue Medium</vt:lpstr>
      <vt:lpstr>Spartan Bold</vt:lpstr>
      <vt:lpstr>Spartan Thin Medium</vt:lpstr>
      <vt:lpstr>White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Darío Cabezas</dc:creator>
  <cp:lastModifiedBy>Darío Cabezas</cp:lastModifiedBy>
  <cp:revision>3</cp:revision>
  <dcterms:modified xsi:type="dcterms:W3CDTF">2021-07-26T23:27:10Z</dcterms:modified>
</cp:coreProperties>
</file>